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7" r:id="rId4"/>
    <p:sldId id="260" r:id="rId5"/>
    <p:sldId id="275" r:id="rId6"/>
    <p:sldId id="262" r:id="rId7"/>
    <p:sldId id="263" r:id="rId8"/>
    <p:sldId id="264" r:id="rId9"/>
    <p:sldId id="266" r:id="rId10"/>
    <p:sldId id="270" r:id="rId11"/>
    <p:sldId id="268" r:id="rId12"/>
    <p:sldId id="269" r:id="rId13"/>
    <p:sldId id="271" r:id="rId14"/>
    <p:sldId id="272" r:id="rId15"/>
    <p:sldId id="273" r:id="rId16"/>
    <p:sldId id="274" r:id="rId17"/>
  </p:sldIdLst>
  <p:sldSz cx="14630400" cy="8229600"/>
  <p:notesSz cx="8229600" cy="14630400"/>
  <p:embeddedFontLst>
    <p:embeddedFont>
      <p:font typeface="Instrument Sans Medium" panose="020B0604020202020204" charset="0"/>
      <p:regular r:id="rId19"/>
    </p:embeddedFont>
    <p:embeddedFont>
      <p:font typeface="Instrument Sans Semi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9349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936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Voice-Based Email Assistant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62001" y="4211241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Hands-Free Email Interaction Using Speech Technologies</a:t>
            </a:r>
            <a:endParaRPr lang="en-US" sz="35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B458D6-6D6F-B538-208C-9267210D7CEA}"/>
              </a:ext>
            </a:extLst>
          </p:cNvPr>
          <p:cNvSpPr txBox="1"/>
          <p:nvPr/>
        </p:nvSpPr>
        <p:spPr>
          <a:xfrm>
            <a:off x="730212" y="5345192"/>
            <a:ext cx="7315200" cy="1163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4450"/>
              </a:lnSpc>
              <a:buNone/>
            </a:pPr>
            <a:r>
              <a:rPr lang="en-US" dirty="0">
                <a:solidFill>
                  <a:srgbClr val="091C53"/>
                </a:solidFill>
                <a:latin typeface="Instrument Sans Semi Bold" pitchFamily="34" charset="0"/>
              </a:rPr>
              <a:t>Intern Name : </a:t>
            </a:r>
            <a:r>
              <a:rPr lang="en-US" dirty="0" err="1">
                <a:solidFill>
                  <a:srgbClr val="091C53"/>
                </a:solidFill>
                <a:latin typeface="Instrument Sans Semi Bold" pitchFamily="34" charset="0"/>
              </a:rPr>
              <a:t>Vaghdevi</a:t>
            </a:r>
            <a:r>
              <a:rPr lang="en-US" dirty="0">
                <a:solidFill>
                  <a:srgbClr val="091C53"/>
                </a:solidFill>
                <a:latin typeface="Instrument Sans Semi Bold" pitchFamily="34" charset="0"/>
              </a:rPr>
              <a:t> Pappala</a:t>
            </a:r>
          </a:p>
          <a:p>
            <a:pPr marL="0" indent="0" algn="l">
              <a:lnSpc>
                <a:spcPts val="4450"/>
              </a:lnSpc>
              <a:buNone/>
            </a:pPr>
            <a:r>
              <a:rPr lang="en-US" sz="1800" dirty="0">
                <a:solidFill>
                  <a:srgbClr val="091C53"/>
                </a:solidFill>
                <a:latin typeface="Instrument Sans Semi Bold" pitchFamily="34" charset="0"/>
              </a:rPr>
              <a:t>Mentor Nam</a:t>
            </a:r>
            <a:r>
              <a:rPr lang="en-US" dirty="0">
                <a:solidFill>
                  <a:srgbClr val="091C53"/>
                </a:solidFill>
                <a:latin typeface="Instrument Sans Semi Bold" pitchFamily="34" charset="0"/>
              </a:rPr>
              <a:t>e:  </a:t>
            </a:r>
            <a:r>
              <a:rPr lang="en-US" dirty="0" err="1">
                <a:solidFill>
                  <a:srgbClr val="091C53"/>
                </a:solidFill>
                <a:latin typeface="Instrument Sans Semi Bold" pitchFamily="34" charset="0"/>
              </a:rPr>
              <a:t>Santhyia</a:t>
            </a:r>
            <a:r>
              <a:rPr lang="en-US" dirty="0">
                <a:solidFill>
                  <a:srgbClr val="091C53"/>
                </a:solidFill>
                <a:latin typeface="Instrument Sans Semi Bold" pitchFamily="34" charset="0"/>
              </a:rPr>
              <a:t> Krishnasamy</a:t>
            </a:r>
            <a:endParaRPr lang="en-US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9972F1-CEC4-4737-F4E2-8C86051AEC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55" t="10764" r="6381" b="8449"/>
          <a:stretch>
            <a:fillRect/>
          </a:stretch>
        </p:blipFill>
        <p:spPr>
          <a:xfrm>
            <a:off x="923925" y="1638299"/>
            <a:ext cx="12144375" cy="6067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4FB37B-0F1E-E955-9C76-A1D56A4E0141}"/>
              </a:ext>
            </a:extLst>
          </p:cNvPr>
          <p:cNvSpPr txBox="1"/>
          <p:nvPr/>
        </p:nvSpPr>
        <p:spPr>
          <a:xfrm>
            <a:off x="752475" y="523876"/>
            <a:ext cx="7315200" cy="779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Results</a:t>
            </a:r>
            <a:endParaRPr lang="en-US" sz="44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AC9473-FC57-E93F-6A42-717494FE2C0C}"/>
              </a:ext>
            </a:extLst>
          </p:cNvPr>
          <p:cNvSpPr txBox="1"/>
          <p:nvPr/>
        </p:nvSpPr>
        <p:spPr>
          <a:xfrm>
            <a:off x="12668250" y="7734300"/>
            <a:ext cx="1866900" cy="4476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161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E21ABB-48D5-2BC1-8F09-E67E647962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97" t="11575" r="9962" b="10533"/>
          <a:stretch>
            <a:fillRect/>
          </a:stretch>
        </p:blipFill>
        <p:spPr>
          <a:xfrm>
            <a:off x="1757361" y="971550"/>
            <a:ext cx="11115677" cy="6410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883C20-7498-F0BF-62AB-B24D8ABF7214}"/>
              </a:ext>
            </a:extLst>
          </p:cNvPr>
          <p:cNvSpPr txBox="1"/>
          <p:nvPr/>
        </p:nvSpPr>
        <p:spPr>
          <a:xfrm>
            <a:off x="12668250" y="7715250"/>
            <a:ext cx="1866900" cy="4476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60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C0328B-680B-10C1-790F-3EE0514C25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981" r="9482" b="13079"/>
          <a:stretch>
            <a:fillRect/>
          </a:stretch>
        </p:blipFill>
        <p:spPr>
          <a:xfrm>
            <a:off x="1504950" y="1447800"/>
            <a:ext cx="11820526" cy="55911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96B9C4-7AA1-8F37-F532-99BAB10F25F9}"/>
              </a:ext>
            </a:extLst>
          </p:cNvPr>
          <p:cNvSpPr txBox="1"/>
          <p:nvPr/>
        </p:nvSpPr>
        <p:spPr>
          <a:xfrm>
            <a:off x="12668250" y="7715250"/>
            <a:ext cx="1866900" cy="4476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5570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6CD574-F0A8-DD21-5139-C89CFF6D40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765" r="2930" b="21874"/>
          <a:stretch>
            <a:fillRect/>
          </a:stretch>
        </p:blipFill>
        <p:spPr>
          <a:xfrm>
            <a:off x="214312" y="1419225"/>
            <a:ext cx="14201775" cy="55435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8D0A89-CF3E-0ECE-DBE0-3D5D757B8769}"/>
              </a:ext>
            </a:extLst>
          </p:cNvPr>
          <p:cNvSpPr txBox="1"/>
          <p:nvPr/>
        </p:nvSpPr>
        <p:spPr>
          <a:xfrm>
            <a:off x="12668250" y="7715250"/>
            <a:ext cx="1866900" cy="4476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4683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F5D881-5977-80D9-2329-D29FB30F8C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12" t="11574" r="8789" b="5440"/>
          <a:stretch>
            <a:fillRect/>
          </a:stretch>
        </p:blipFill>
        <p:spPr>
          <a:xfrm>
            <a:off x="962025" y="581025"/>
            <a:ext cx="12201525" cy="68294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B6F070-2220-47D2-124E-7F6D4CEC6EF2}"/>
              </a:ext>
            </a:extLst>
          </p:cNvPr>
          <p:cNvSpPr txBox="1"/>
          <p:nvPr/>
        </p:nvSpPr>
        <p:spPr>
          <a:xfrm>
            <a:off x="12668250" y="7715250"/>
            <a:ext cx="1866900" cy="4476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33143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8549C2-E468-AACF-E35A-1A308C3DFB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069" b="5556"/>
          <a:stretch>
            <a:fillRect/>
          </a:stretch>
        </p:blipFill>
        <p:spPr>
          <a:xfrm>
            <a:off x="704850" y="828675"/>
            <a:ext cx="13306425" cy="69437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0923DA-1B09-3663-CDF6-BE2EEB8F1B45}"/>
              </a:ext>
            </a:extLst>
          </p:cNvPr>
          <p:cNvSpPr txBox="1"/>
          <p:nvPr/>
        </p:nvSpPr>
        <p:spPr>
          <a:xfrm>
            <a:off x="12668250" y="7715250"/>
            <a:ext cx="1866900" cy="4476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8076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8B6999-A160-189B-E276-D14F978A97CD}"/>
              </a:ext>
            </a:extLst>
          </p:cNvPr>
          <p:cNvSpPr txBox="1"/>
          <p:nvPr/>
        </p:nvSpPr>
        <p:spPr>
          <a:xfrm>
            <a:off x="12668250" y="7715250"/>
            <a:ext cx="1866900" cy="4476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126EBA-AB64-D16D-9CBF-E61F10CF9EBA}"/>
              </a:ext>
            </a:extLst>
          </p:cNvPr>
          <p:cNvSpPr txBox="1"/>
          <p:nvPr/>
        </p:nvSpPr>
        <p:spPr>
          <a:xfrm>
            <a:off x="3952875" y="3333785"/>
            <a:ext cx="7315200" cy="871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7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THANK YOU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946136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090732"/>
            <a:ext cx="2269569" cy="426244"/>
          </a:xfrm>
          <a:prstGeom prst="roundRect">
            <a:avLst>
              <a:gd name="adj" fmla="val 38315"/>
            </a:avLst>
          </a:prstGeom>
          <a:solidFill>
            <a:srgbClr val="CEE6FD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158716"/>
            <a:ext cx="199739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PROBLEM STATEMENT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60770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Addressing Challenges in Traditional Email Interaction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336542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Traditional email systems often present significant barriers to efficient and accessible communication. Our solution directly addresses these critical issues.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4346377"/>
            <a:ext cx="566976" cy="56697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3790" y="5196840"/>
            <a:ext cx="35005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Manual Input Dependency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93790" y="5687258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Heavy reliance on manual typing and screen interaction limits productivity and mobility for many users.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893" y="4346377"/>
            <a:ext cx="566976" cy="56697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235893" y="5196840"/>
            <a:ext cx="32505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Accessibility Limitations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235893" y="5687258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Visually impaired individuals face considerable challenges, restricting their independent access to email.</a:t>
            </a:r>
            <a:endParaRPr lang="en-US" sz="17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995" y="4346377"/>
            <a:ext cx="566976" cy="56697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77995" y="5196840"/>
            <a:ext cx="34500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Demand for Voice Control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5687258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growing need for hands-free, voice-driven email access to enhance convenience and multitasking capabilities.</a:t>
            </a:r>
            <a:endParaRPr lang="en-US" sz="17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D08887-23C2-5B30-5DFF-EBFD77B51D20}"/>
              </a:ext>
            </a:extLst>
          </p:cNvPr>
          <p:cNvSpPr txBox="1"/>
          <p:nvPr/>
        </p:nvSpPr>
        <p:spPr>
          <a:xfrm>
            <a:off x="12668250" y="7734300"/>
            <a:ext cx="1866900" cy="4476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15995B-4A68-A267-13AB-C17D03E271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69" t="2777" r="-1302" b="4745"/>
          <a:stretch>
            <a:fillRect/>
          </a:stretch>
        </p:blipFill>
        <p:spPr>
          <a:xfrm>
            <a:off x="-78351" y="138112"/>
            <a:ext cx="14787101" cy="795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41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208853" y="357068"/>
            <a:ext cx="1537573" cy="243959"/>
          </a:xfrm>
          <a:prstGeom prst="roundRect">
            <a:avLst>
              <a:gd name="adj" fmla="val 38321"/>
            </a:avLst>
          </a:prstGeom>
          <a:solidFill>
            <a:srgbClr val="CEE6FD"/>
          </a:solidFill>
          <a:ln/>
        </p:spPr>
      </p:sp>
      <p:sp>
        <p:nvSpPr>
          <p:cNvPr id="3" name="Text 1"/>
          <p:cNvSpPr/>
          <p:nvPr/>
        </p:nvSpPr>
        <p:spPr>
          <a:xfrm>
            <a:off x="3286720" y="396002"/>
            <a:ext cx="1381839" cy="166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TECHNOLOGY LANDSCAPE</a:t>
            </a:r>
            <a:endParaRPr lang="en-US" sz="800" dirty="0"/>
          </a:p>
        </p:txBody>
      </p:sp>
      <p:sp>
        <p:nvSpPr>
          <p:cNvPr id="4" name="Text 2"/>
          <p:cNvSpPr/>
          <p:nvPr/>
        </p:nvSpPr>
        <p:spPr>
          <a:xfrm>
            <a:off x="3208853" y="652939"/>
            <a:ext cx="6099215" cy="405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Core Technologies Driving the Assistant</a:t>
            </a:r>
            <a:endParaRPr lang="en-US" sz="2550" dirty="0"/>
          </a:p>
        </p:txBody>
      </p:sp>
      <p:sp>
        <p:nvSpPr>
          <p:cNvPr id="5" name="Text 3"/>
          <p:cNvSpPr/>
          <p:nvPr/>
        </p:nvSpPr>
        <p:spPr>
          <a:xfrm>
            <a:off x="3208853" y="1253252"/>
            <a:ext cx="8212693" cy="207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 leverage a modern and powerful technology stack to deliver a high-performance and secure voice-based email experience.</a:t>
            </a:r>
            <a:endParaRPr lang="en-US" sz="10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853" y="1606987"/>
            <a:ext cx="1931432" cy="193143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3208853" y="3668197"/>
            <a:ext cx="1623060" cy="202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Python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3208853" y="3948827"/>
            <a:ext cx="1931432" cy="4155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Primary language for backend logic and speech processing.</a:t>
            </a:r>
            <a:endParaRPr lang="en-US" sz="10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568" y="1606987"/>
            <a:ext cx="1931432" cy="193143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02568" y="3668197"/>
            <a:ext cx="1623060" cy="202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Flask Framework</a:t>
            </a:r>
            <a:endParaRPr lang="en-US" sz="1250" dirty="0"/>
          </a:p>
        </p:txBody>
      </p:sp>
      <p:sp>
        <p:nvSpPr>
          <p:cNvPr id="11" name="Text 7"/>
          <p:cNvSpPr/>
          <p:nvPr/>
        </p:nvSpPr>
        <p:spPr>
          <a:xfrm>
            <a:off x="5302568" y="3948827"/>
            <a:ext cx="1931432" cy="4155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Lightweight web framework for building the backend API.</a:t>
            </a:r>
            <a:endParaRPr lang="en-US" sz="10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282" y="1606987"/>
            <a:ext cx="1931432" cy="193143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396282" y="3668197"/>
            <a:ext cx="1623060" cy="202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Web Technologies</a:t>
            </a:r>
            <a:endParaRPr lang="en-US" sz="1250" dirty="0"/>
          </a:p>
        </p:txBody>
      </p:sp>
      <p:sp>
        <p:nvSpPr>
          <p:cNvPr id="14" name="Text 9"/>
          <p:cNvSpPr/>
          <p:nvPr/>
        </p:nvSpPr>
        <p:spPr>
          <a:xfrm>
            <a:off x="7396282" y="3948827"/>
            <a:ext cx="1931432" cy="6232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HTML, CSS, and JavaScript for the responsive frontend user interface.</a:t>
            </a:r>
            <a:endParaRPr lang="en-US" sz="100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9996" y="1606987"/>
            <a:ext cx="1931551" cy="1931551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9489996" y="3668316"/>
            <a:ext cx="1623060" cy="202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MongoDB</a:t>
            </a:r>
            <a:endParaRPr lang="en-US" sz="1250" dirty="0"/>
          </a:p>
        </p:txBody>
      </p:sp>
      <p:sp>
        <p:nvSpPr>
          <p:cNvPr id="17" name="Text 11"/>
          <p:cNvSpPr/>
          <p:nvPr/>
        </p:nvSpPr>
        <p:spPr>
          <a:xfrm>
            <a:off x="9489996" y="3948946"/>
            <a:ext cx="1931551" cy="6232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NoSQL database for flexible data storage and session management.</a:t>
            </a:r>
            <a:endParaRPr lang="en-US" sz="100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8853" y="4831913"/>
            <a:ext cx="1931432" cy="1931432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3208853" y="6893123"/>
            <a:ext cx="1623060" cy="202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Gmail API</a:t>
            </a:r>
            <a:endParaRPr lang="en-US" sz="1250" dirty="0"/>
          </a:p>
        </p:txBody>
      </p:sp>
      <p:sp>
        <p:nvSpPr>
          <p:cNvPr id="20" name="Text 13"/>
          <p:cNvSpPr/>
          <p:nvPr/>
        </p:nvSpPr>
        <p:spPr>
          <a:xfrm>
            <a:off x="3208853" y="7173754"/>
            <a:ext cx="1931432" cy="6232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Official API for secure and structured access to Gmail services.</a:t>
            </a:r>
            <a:endParaRPr lang="en-US" sz="1000" dirty="0"/>
          </a:p>
        </p:txBody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2568" y="4831913"/>
            <a:ext cx="1931432" cy="1931432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5302568" y="6893123"/>
            <a:ext cx="1623060" cy="202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OAuth 2.0</a:t>
            </a:r>
            <a:endParaRPr lang="en-US" sz="1250" dirty="0"/>
          </a:p>
        </p:txBody>
      </p:sp>
      <p:sp>
        <p:nvSpPr>
          <p:cNvPr id="23" name="Text 15"/>
          <p:cNvSpPr/>
          <p:nvPr/>
        </p:nvSpPr>
        <p:spPr>
          <a:xfrm>
            <a:off x="5302568" y="7173754"/>
            <a:ext cx="1931432" cy="6232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Industry-standard protocol for authentication and authorization.</a:t>
            </a:r>
            <a:endParaRPr lang="en-US" sz="1000" dirty="0"/>
          </a:p>
        </p:txBody>
      </p:sp>
      <p:pic>
        <p:nvPicPr>
          <p:cNvPr id="24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6282" y="4831913"/>
            <a:ext cx="1931432" cy="1931432"/>
          </a:xfrm>
          <a:prstGeom prst="rect">
            <a:avLst/>
          </a:prstGeom>
        </p:spPr>
      </p:pic>
      <p:sp>
        <p:nvSpPr>
          <p:cNvPr id="25" name="Text 16"/>
          <p:cNvSpPr/>
          <p:nvPr/>
        </p:nvSpPr>
        <p:spPr>
          <a:xfrm>
            <a:off x="7396282" y="6893123"/>
            <a:ext cx="1623060" cy="202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Web Speech API</a:t>
            </a:r>
            <a:endParaRPr lang="en-US" sz="1250" dirty="0"/>
          </a:p>
        </p:txBody>
      </p:sp>
      <p:sp>
        <p:nvSpPr>
          <p:cNvPr id="26" name="Text 17"/>
          <p:cNvSpPr/>
          <p:nvPr/>
        </p:nvSpPr>
        <p:spPr>
          <a:xfrm>
            <a:off x="7396282" y="7173754"/>
            <a:ext cx="1931432" cy="4155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Used for Voice recognition and generation</a:t>
            </a:r>
            <a:endParaRPr lang="en-US" sz="1000" dirty="0"/>
          </a:p>
        </p:txBody>
      </p:sp>
      <p:sp>
        <p:nvSpPr>
          <p:cNvPr id="27" name="Text 18"/>
          <p:cNvSpPr/>
          <p:nvPr/>
        </p:nvSpPr>
        <p:spPr>
          <a:xfrm>
            <a:off x="7396282" y="7667149"/>
            <a:ext cx="1931432" cy="207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3D79CE-3A90-02B5-AD5A-5688AEF53A30}"/>
              </a:ext>
            </a:extLst>
          </p:cNvPr>
          <p:cNvSpPr txBox="1"/>
          <p:nvPr/>
        </p:nvSpPr>
        <p:spPr>
          <a:xfrm>
            <a:off x="12668250" y="7715250"/>
            <a:ext cx="1866900" cy="4476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2318"/>
            <a:ext cx="119705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Secure Face-Based Biometric Authentication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64725"/>
            <a:ext cx="4196358" cy="4262557"/>
          </a:xfrm>
          <a:prstGeom prst="roundRect">
            <a:avLst>
              <a:gd name="adj" fmla="val 3486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564725"/>
            <a:ext cx="121920" cy="4262557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822019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Advanced Face Recognition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666768"/>
            <a:ext cx="359033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system implements advanced </a:t>
            </a: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face recognition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leveraging OpenCV’s powerful computer vision algorithms to verify users seamlessly and securely without passwords, ensuring a smooth and intuitive user experience.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564725"/>
            <a:ext cx="4196358" cy="4262557"/>
          </a:xfrm>
          <a:prstGeom prst="roundRect">
            <a:avLst>
              <a:gd name="adj" fmla="val 3486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2564725"/>
            <a:ext cx="121920" cy="4262557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2822019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Robust Build System with CMake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3666768"/>
            <a:ext cx="3590330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 utilise </a:t>
            </a: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CMake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as a robust, cross-platform build system to efficiently manage and compile OpenCV and related libraries, guaranteeing smooth deployment across diverse operating environments and platforms.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2564725"/>
            <a:ext cx="4196358" cy="4262557"/>
          </a:xfrm>
          <a:prstGeom prst="roundRect">
            <a:avLst>
              <a:gd name="adj" fmla="val 3486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2564725"/>
            <a:ext cx="121920" cy="4262557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2822019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Enhanced Security and Accessibility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3666768"/>
            <a:ext cx="359033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technology enhances security by matching unique facial features in real-time, significantly reducing risks of unauthorised access while simultaneously improving accessibility and user convenience for all.</a:t>
            </a:r>
            <a:endParaRPr lang="en-US" sz="17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CEB026-C233-7E5C-74B5-ED191034E44A}"/>
              </a:ext>
            </a:extLst>
          </p:cNvPr>
          <p:cNvSpPr txBox="1"/>
          <p:nvPr/>
        </p:nvSpPr>
        <p:spPr>
          <a:xfrm>
            <a:off x="12668250" y="7715250"/>
            <a:ext cx="1866900" cy="4476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351121" y="747355"/>
            <a:ext cx="1898094" cy="354449"/>
          </a:xfrm>
          <a:prstGeom prst="roundRect">
            <a:avLst>
              <a:gd name="adj" fmla="val 38308"/>
            </a:avLst>
          </a:prstGeom>
          <a:solidFill>
            <a:srgbClr val="CEE6FD"/>
          </a:solidFill>
          <a:ln/>
        </p:spPr>
      </p:sp>
      <p:sp>
        <p:nvSpPr>
          <p:cNvPr id="3" name="Text 1"/>
          <p:cNvSpPr/>
          <p:nvPr/>
        </p:nvSpPr>
        <p:spPr>
          <a:xfrm>
            <a:off x="1464231" y="803910"/>
            <a:ext cx="1671876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CORE FUNCTIONALITY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1351121" y="1177171"/>
            <a:ext cx="11069122" cy="589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Speech-to-Text (STT) Module: Voice to Command</a:t>
            </a:r>
            <a:endParaRPr lang="en-US" sz="3700" dirty="0"/>
          </a:p>
        </p:txBody>
      </p:sp>
      <p:sp>
        <p:nvSpPr>
          <p:cNvPr id="5" name="Text 3"/>
          <p:cNvSpPr/>
          <p:nvPr/>
        </p:nvSpPr>
        <p:spPr>
          <a:xfrm>
            <a:off x="1351121" y="2049304"/>
            <a:ext cx="11928038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STT module forms the critical bridge between spoken language and actionable commands, enabling seamless voice interaction.</a:t>
            </a:r>
            <a:endParaRPr lang="en-US" sz="14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121" y="2775109"/>
            <a:ext cx="4495086" cy="449508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6313884" y="2732723"/>
            <a:ext cx="6972776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Audio Input Capture:</a:t>
            </a: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Reliably captures spoken audio from the user's microphone.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313884" y="3402092"/>
            <a:ext cx="6972776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Speech-to-Text Conversion:</a:t>
            </a: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Converts the captured spoken commands into accurate text.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313884" y="4071461"/>
            <a:ext cx="6972776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Primary Input Mechanism:</a:t>
            </a: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Serves as the fundamental method for user interaction.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6313884" y="4740831"/>
            <a:ext cx="6972776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Hands-Free Interaction:</a:t>
            </a: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Facilitates a truly hands-free experience for email management.</a:t>
            </a:r>
            <a:endParaRPr lang="en-US" sz="14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6799CE-525F-4FF6-F09C-FF978AD45596}"/>
              </a:ext>
            </a:extLst>
          </p:cNvPr>
          <p:cNvSpPr txBox="1"/>
          <p:nvPr/>
        </p:nvSpPr>
        <p:spPr>
          <a:xfrm>
            <a:off x="12668250" y="7705725"/>
            <a:ext cx="1866900" cy="4476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32165" y="693182"/>
            <a:ext cx="1968460" cy="367427"/>
          </a:xfrm>
          <a:prstGeom prst="roundRect">
            <a:avLst>
              <a:gd name="adj" fmla="val 38312"/>
            </a:avLst>
          </a:prstGeom>
          <a:solidFill>
            <a:srgbClr val="CEE6FD"/>
          </a:solidFill>
          <a:ln/>
        </p:spPr>
      </p:sp>
      <p:sp>
        <p:nvSpPr>
          <p:cNvPr id="3" name="Text 1"/>
          <p:cNvSpPr/>
          <p:nvPr/>
        </p:nvSpPr>
        <p:spPr>
          <a:xfrm>
            <a:off x="1249442" y="751761"/>
            <a:ext cx="1733907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CORE FUNCTIONALITY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1132165" y="1138714"/>
            <a:ext cx="12365950" cy="1221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Voice Command Processing: Understanding User Intent</a:t>
            </a:r>
            <a:endParaRPr lang="en-US" sz="3800" dirty="0"/>
          </a:p>
        </p:txBody>
      </p:sp>
      <p:sp>
        <p:nvSpPr>
          <p:cNvPr id="5" name="Text 3"/>
          <p:cNvSpPr/>
          <p:nvPr/>
        </p:nvSpPr>
        <p:spPr>
          <a:xfrm>
            <a:off x="1132165" y="2653784"/>
            <a:ext cx="12365950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module intelligently interprets transcribed text, translating natural language into specific email actions.</a:t>
            </a:r>
            <a:endParaRPr lang="en-US" sz="15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165" y="3186470"/>
            <a:ext cx="6182916" cy="78200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327666" y="4163973"/>
            <a:ext cx="2443758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Text Input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327666" y="4586764"/>
            <a:ext cx="5791914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Receives text from the STT module.</a:t>
            </a:r>
            <a:endParaRPr lang="en-US" sz="15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081" y="3186470"/>
            <a:ext cx="6183035" cy="78200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510582" y="4163973"/>
            <a:ext cx="2443758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Intent Identification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7510582" y="4586764"/>
            <a:ext cx="5792033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Identifies the user's purpose and desired action.</a:t>
            </a:r>
            <a:endParaRPr lang="en-US" sz="15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165" y="5095042"/>
            <a:ext cx="6182916" cy="78200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327666" y="6072545"/>
            <a:ext cx="2443758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Action Execution</a:t>
            </a:r>
            <a:endParaRPr lang="en-US" sz="1900" dirty="0"/>
          </a:p>
        </p:txBody>
      </p:sp>
      <p:sp>
        <p:nvSpPr>
          <p:cNvPr id="14" name="Text 9"/>
          <p:cNvSpPr/>
          <p:nvPr/>
        </p:nvSpPr>
        <p:spPr>
          <a:xfrm>
            <a:off x="1327666" y="6495336"/>
            <a:ext cx="5791914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Executes commands like reading or navigating emails.</a:t>
            </a:r>
            <a:endParaRPr lang="en-US" sz="150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081" y="5095042"/>
            <a:ext cx="6183035" cy="782003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7510582" y="6072545"/>
            <a:ext cx="2443758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Error Handling</a:t>
            </a:r>
            <a:endParaRPr lang="en-US" sz="1900" dirty="0"/>
          </a:p>
        </p:txBody>
      </p:sp>
      <p:sp>
        <p:nvSpPr>
          <p:cNvPr id="17" name="Text 11"/>
          <p:cNvSpPr/>
          <p:nvPr/>
        </p:nvSpPr>
        <p:spPr>
          <a:xfrm>
            <a:off x="7510582" y="6495336"/>
            <a:ext cx="5792033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Manages invalid or unrecognised commands gracefully.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1132165" y="7223522"/>
            <a:ext cx="12365950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By precisely identifying user intent, the system ensures that voice commands are translated into accurate and desired email operations.</a:t>
            </a:r>
            <a:endParaRPr lang="en-US" sz="15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CFB200-6957-406E-E287-B8FD48745D0A}"/>
              </a:ext>
            </a:extLst>
          </p:cNvPr>
          <p:cNvSpPr txBox="1"/>
          <p:nvPr/>
        </p:nvSpPr>
        <p:spPr>
          <a:xfrm>
            <a:off x="12668250" y="7715250"/>
            <a:ext cx="1866900" cy="4476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351121" y="747355"/>
            <a:ext cx="1898094" cy="354449"/>
          </a:xfrm>
          <a:prstGeom prst="roundRect">
            <a:avLst>
              <a:gd name="adj" fmla="val 38308"/>
            </a:avLst>
          </a:prstGeom>
          <a:solidFill>
            <a:srgbClr val="CEE6FD"/>
          </a:solidFill>
          <a:ln/>
        </p:spPr>
      </p:sp>
      <p:sp>
        <p:nvSpPr>
          <p:cNvPr id="3" name="Text 1"/>
          <p:cNvSpPr/>
          <p:nvPr/>
        </p:nvSpPr>
        <p:spPr>
          <a:xfrm>
            <a:off x="1464231" y="803910"/>
            <a:ext cx="1671876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CORE FUNCTIONALITY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1351121" y="1177171"/>
            <a:ext cx="10969704" cy="589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Email Integration Module: Seamless Gmail Access</a:t>
            </a:r>
            <a:endParaRPr lang="en-US" sz="3700" dirty="0"/>
          </a:p>
        </p:txBody>
      </p:sp>
      <p:sp>
        <p:nvSpPr>
          <p:cNvPr id="5" name="Text 3"/>
          <p:cNvSpPr/>
          <p:nvPr/>
        </p:nvSpPr>
        <p:spPr>
          <a:xfrm>
            <a:off x="1351121" y="2049304"/>
            <a:ext cx="11928038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Email Integration Module securely communicates with Gmail to retrieve and manage email content as per user commands.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1351121" y="2732723"/>
            <a:ext cx="6972776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Integrated with Gmail API:</a:t>
            </a: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Utilises the official Gmail API for reliable and secure communication.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1351121" y="3402092"/>
            <a:ext cx="6972776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Secure Message Fetching:</a:t>
            </a: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Fetches inbox messages securely, respecting user privacy and permissions.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1351121" y="4071461"/>
            <a:ext cx="6972776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Content Extraction:</a:t>
            </a: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Extracts essential details like sender, subject, and email body for processing.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1351121" y="4740831"/>
            <a:ext cx="6972776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Indexed Email Ordering:</a:t>
            </a: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Maintains a logical, indexed order of emails for easy navigation and retrieval.</a:t>
            </a:r>
            <a:endParaRPr lang="en-US" sz="14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1575" y="2775109"/>
            <a:ext cx="4495086" cy="44950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5235D0-6E99-852B-2AF7-8B78165B2E48}"/>
              </a:ext>
            </a:extLst>
          </p:cNvPr>
          <p:cNvSpPr txBox="1"/>
          <p:nvPr/>
        </p:nvSpPr>
        <p:spPr>
          <a:xfrm>
            <a:off x="12668250" y="7715250"/>
            <a:ext cx="1866900" cy="4476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97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Work Flow Diagram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09" y="2082165"/>
            <a:ext cx="13042583" cy="460950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94682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438A38-56FC-58CB-C613-50F13A6252D1}"/>
              </a:ext>
            </a:extLst>
          </p:cNvPr>
          <p:cNvSpPr txBox="1"/>
          <p:nvPr/>
        </p:nvSpPr>
        <p:spPr>
          <a:xfrm>
            <a:off x="12668250" y="7715250"/>
            <a:ext cx="1866900" cy="4476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582</Words>
  <Application>Microsoft Office PowerPoint</Application>
  <PresentationFormat>Custom</PresentationFormat>
  <Paragraphs>74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Instrument Sans Medium</vt:lpstr>
      <vt:lpstr>Arial</vt:lpstr>
      <vt:lpstr>Instrument Sans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hp</dc:creator>
  <cp:lastModifiedBy>vaghevi pappala</cp:lastModifiedBy>
  <cp:revision>4</cp:revision>
  <dcterms:created xsi:type="dcterms:W3CDTF">2026-01-14T12:48:26Z</dcterms:created>
  <dcterms:modified xsi:type="dcterms:W3CDTF">2026-01-14T17:00:47Z</dcterms:modified>
</cp:coreProperties>
</file>